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0" r:id="rId1"/>
  </p:sldMasterIdLst>
  <p:sldIdLst>
    <p:sldId id="271" r:id="rId2"/>
    <p:sldId id="258" r:id="rId3"/>
    <p:sldId id="259" r:id="rId4"/>
    <p:sldId id="276" r:id="rId5"/>
    <p:sldId id="272" r:id="rId6"/>
    <p:sldId id="260" r:id="rId7"/>
    <p:sldId id="261" r:id="rId8"/>
    <p:sldId id="262" r:id="rId9"/>
    <p:sldId id="263" r:id="rId10"/>
    <p:sldId id="264" r:id="rId11"/>
    <p:sldId id="266" r:id="rId12"/>
    <p:sldId id="265" r:id="rId13"/>
    <p:sldId id="267" r:id="rId14"/>
    <p:sldId id="269" r:id="rId15"/>
    <p:sldId id="273" r:id="rId16"/>
    <p:sldId id="274" r:id="rId17"/>
    <p:sldId id="275" r:id="rId18"/>
    <p:sldId id="277" r:id="rId19"/>
    <p:sldId id="278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0" d="100"/>
          <a:sy n="60" d="100"/>
        </p:scale>
        <p:origin x="78" y="1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B5C5-7E89-4372-BFE1-787AD1769686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EE63-B8B7-44B4-92EE-511AA214D2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239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B5C5-7E89-4372-BFE1-787AD1769686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EE63-B8B7-44B4-92EE-511AA214D2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949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B5C5-7E89-4372-BFE1-787AD1769686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EE63-B8B7-44B4-92EE-511AA214D2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5092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B5C5-7E89-4372-BFE1-787AD1769686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EE63-B8B7-44B4-92EE-511AA214D2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383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B5C5-7E89-4372-BFE1-787AD1769686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EE63-B8B7-44B4-92EE-511AA214D2D5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22635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B5C5-7E89-4372-BFE1-787AD1769686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EE63-B8B7-44B4-92EE-511AA214D2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60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B5C5-7E89-4372-BFE1-787AD1769686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EE63-B8B7-44B4-92EE-511AA214D2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0322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B5C5-7E89-4372-BFE1-787AD1769686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EE63-B8B7-44B4-92EE-511AA214D2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50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B5C5-7E89-4372-BFE1-787AD1769686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EE63-B8B7-44B4-92EE-511AA214D2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6744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B5C5-7E89-4372-BFE1-787AD1769686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EE63-B8B7-44B4-92EE-511AA214D2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565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B5C5-7E89-4372-BFE1-787AD1769686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EE63-B8B7-44B4-92EE-511AA214D2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3696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B5C5-7E89-4372-BFE1-787AD1769686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EE63-B8B7-44B4-92EE-511AA214D2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1428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B5C5-7E89-4372-BFE1-787AD1769686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EE63-B8B7-44B4-92EE-511AA214D2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802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B5C5-7E89-4372-BFE1-787AD1769686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EE63-B8B7-44B4-92EE-511AA214D2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456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B5C5-7E89-4372-BFE1-787AD1769686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EE63-B8B7-44B4-92EE-511AA214D2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5774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2B5C5-7E89-4372-BFE1-787AD1769686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15EE63-B8B7-44B4-92EE-511AA214D2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3635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2B5C5-7E89-4372-BFE1-787AD1769686}" type="datetimeFigureOut">
              <a:rPr lang="ru-RU" smtClean="0"/>
              <a:pPr/>
              <a:t>13.10.2020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115EE63-B8B7-44B4-92EE-511AA214D2D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0869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  <p:sldLayoutId id="2147483812" r:id="rId12"/>
    <p:sldLayoutId id="2147483813" r:id="rId13"/>
    <p:sldLayoutId id="2147483814" r:id="rId14"/>
    <p:sldLayoutId id="2147483815" r:id="rId15"/>
    <p:sldLayoutId id="2147483816" r:id="rId16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85800"/>
            <a:ext cx="10126640" cy="2164976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sz="1000" b="1" dirty="0" smtClean="0"/>
              <a:t/>
            </a:r>
            <a:br>
              <a:rPr lang="ru-RU" sz="1000" b="1" dirty="0" smtClean="0"/>
            </a:br>
            <a:r>
              <a:rPr lang="ru-RU" sz="1000" b="1" dirty="0"/>
              <a:t/>
            </a:r>
            <a:br>
              <a:rPr lang="ru-RU" sz="1000" b="1" dirty="0"/>
            </a:br>
            <a:r>
              <a:rPr lang="ru-RU" sz="1000" b="1" dirty="0" smtClean="0"/>
              <a:t/>
            </a:r>
            <a:br>
              <a:rPr lang="ru-RU" sz="1000" b="1" dirty="0" smtClean="0"/>
            </a:br>
            <a:r>
              <a:rPr lang="ru-RU" sz="1000" b="1" dirty="0"/>
              <a:t/>
            </a:r>
            <a:br>
              <a:rPr lang="ru-RU" sz="1000" b="1" dirty="0"/>
            </a:br>
            <a:r>
              <a:rPr lang="ru-RU" sz="1000" b="1" dirty="0" smtClean="0"/>
              <a:t/>
            </a:r>
            <a:br>
              <a:rPr lang="ru-RU" sz="1000" b="1" dirty="0" smtClean="0"/>
            </a:br>
            <a:r>
              <a:rPr lang="ru-RU" sz="1000" b="1" dirty="0" smtClean="0"/>
              <a:t/>
            </a:r>
            <a:br>
              <a:rPr lang="ru-RU" sz="1000" b="1" dirty="0" smtClean="0"/>
            </a:br>
            <a:r>
              <a:rPr lang="ru-RU" sz="1000" b="1" dirty="0"/>
              <a:t/>
            </a:r>
            <a:br>
              <a:rPr lang="ru-RU" sz="1000" b="1" dirty="0"/>
            </a:br>
            <a:r>
              <a:rPr lang="ru-RU" sz="1000" b="1" dirty="0" smtClean="0"/>
              <a:t/>
            </a:r>
            <a:br>
              <a:rPr lang="ru-RU" sz="1000" b="1" dirty="0" smtClean="0"/>
            </a:br>
            <a:r>
              <a:rPr lang="ru-RU" sz="1000" b="1" dirty="0"/>
              <a:t/>
            </a:r>
            <a:br>
              <a:rPr lang="ru-RU" sz="1000" b="1" dirty="0"/>
            </a:br>
            <a:r>
              <a:rPr lang="ru-RU" sz="1000" b="1" dirty="0" smtClean="0"/>
              <a:t/>
            </a:r>
            <a:br>
              <a:rPr lang="ru-RU" sz="1000" b="1" dirty="0" smtClean="0"/>
            </a:br>
            <a:r>
              <a:rPr lang="ru-RU" sz="1000" b="1" dirty="0" smtClean="0"/>
              <a:t/>
            </a:r>
            <a:br>
              <a:rPr lang="ru-RU" sz="1000" b="1" dirty="0" smtClean="0"/>
            </a:br>
            <a:r>
              <a:rPr lang="ru-RU" sz="1000" b="1" dirty="0" smtClean="0"/>
              <a:t/>
            </a:r>
            <a:br>
              <a:rPr lang="ru-RU" sz="1000" b="1" dirty="0" smtClean="0"/>
            </a:br>
            <a:r>
              <a:rPr lang="ru-RU" sz="1000" b="1" dirty="0"/>
              <a:t/>
            </a:r>
            <a:br>
              <a:rPr lang="ru-RU" sz="1000" b="1" dirty="0"/>
            </a:br>
            <a:r>
              <a:rPr lang="ru-RU" sz="1000" b="1" dirty="0" smtClean="0"/>
              <a:t/>
            </a:r>
            <a:br>
              <a:rPr lang="ru-RU" sz="1000" b="1" dirty="0" smtClean="0"/>
            </a:br>
            <a:r>
              <a:rPr lang="ru-RU" sz="1000" b="1" dirty="0"/>
              <a:t/>
            </a:r>
            <a:br>
              <a:rPr lang="ru-RU" sz="1000" b="1" dirty="0"/>
            </a:br>
            <a:r>
              <a:rPr lang="ru-RU" sz="1800" b="1" dirty="0" smtClean="0">
                <a:solidFill>
                  <a:srgbClr val="FFFF00"/>
                </a:solidFill>
              </a:rPr>
              <a:t>Муниципальное бюджетное дошкольное образовательное учреждение</a:t>
            </a:r>
            <a:br>
              <a:rPr lang="ru-RU" sz="1800" b="1" dirty="0" smtClean="0">
                <a:solidFill>
                  <a:srgbClr val="FFFF00"/>
                </a:solidFill>
              </a:rPr>
            </a:br>
            <a:r>
              <a:rPr lang="ru-RU" sz="1800" b="1" dirty="0" smtClean="0">
                <a:solidFill>
                  <a:srgbClr val="FFFF00"/>
                </a:solidFill>
              </a:rPr>
              <a:t>«Детский сад комбинированного вида №29» АГО</a:t>
            </a:r>
            <a:br>
              <a:rPr lang="ru-RU" sz="1800" b="1" dirty="0" smtClean="0">
                <a:solidFill>
                  <a:srgbClr val="FFFF00"/>
                </a:solidFill>
              </a:rPr>
            </a:br>
            <a:r>
              <a:rPr lang="ru-RU" b="1" dirty="0">
                <a:solidFill>
                  <a:srgbClr val="FFFF00"/>
                </a:solidFill>
              </a:rPr>
              <a:t/>
            </a:r>
            <a:br>
              <a:rPr lang="ru-RU" b="1" dirty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>«СТАНЬ ЗАМЕТНЕЙ НА ДОРОГЕ»</a:t>
            </a:r>
            <a:br>
              <a:rPr lang="ru-RU" b="1" dirty="0" smtClean="0">
                <a:solidFill>
                  <a:srgbClr val="FFFF00"/>
                </a:solidFill>
              </a:rPr>
            </a:br>
            <a:r>
              <a:rPr lang="ru-RU" b="1" dirty="0" smtClean="0">
                <a:solidFill>
                  <a:srgbClr val="FFFF00"/>
                </a:solidFill>
              </a:rPr>
              <a:t/>
            </a:r>
            <a:br>
              <a:rPr lang="ru-RU" b="1" dirty="0" smtClean="0">
                <a:solidFill>
                  <a:srgbClr val="FFFF00"/>
                </a:solidFill>
              </a:rPr>
            </a:br>
            <a:endParaRPr lang="ru-RU" sz="1800" b="1" dirty="0">
              <a:solidFill>
                <a:srgbClr val="FFFF00"/>
              </a:solidFill>
            </a:endParaRPr>
          </a:p>
        </p:txBody>
      </p:sp>
      <p:pic>
        <p:nvPicPr>
          <p:cNvPr id="2050" name="Picture 2" descr="C:\Users\Home\Desktop\светоотражатели\byt_zametnym-ehto_stiln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70" y="2218765"/>
            <a:ext cx="7975362" cy="42333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минус - песня ПДД_(Audio-VK4.ru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7330" y="9592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4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ferris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1" y="242047"/>
            <a:ext cx="5230905" cy="1688353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Как правильно носить?</a:t>
            </a:r>
            <a:r>
              <a:rPr lang="ru-RU" dirty="0">
                <a:solidFill>
                  <a:srgbClr val="FFFF00"/>
                </a:solidFill>
              </a:rPr>
              <a:t/>
            </a:r>
            <a:br>
              <a:rPr lang="ru-RU" dirty="0">
                <a:solidFill>
                  <a:srgbClr val="FFFF00"/>
                </a:solidFill>
              </a:rPr>
            </a:b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82388" y="1586753"/>
            <a:ext cx="4383741" cy="4454608"/>
          </a:xfrm>
        </p:spPr>
        <p:txBody>
          <a:bodyPr>
            <a:normAutofit/>
          </a:bodyPr>
          <a:lstStyle/>
          <a:p>
            <a:pPr algn="just">
              <a:buClr>
                <a:srgbClr val="FFFF00"/>
              </a:buClr>
            </a:pPr>
            <a:r>
              <a:rPr lang="ru-RU" dirty="0" err="1"/>
              <a:t>Световозвращающие</a:t>
            </a:r>
            <a:r>
              <a:rPr lang="ru-RU" dirty="0"/>
              <a:t> элементы нужно прикрепить к верхней одежде, рюкзакам, сумкам, велосипедам, роликам или детским коляскам таким образом, чтобы при переходе или движении по проезжей части на них попадал свет фар автомобилей. Рекомендуется закреплять световозвращатели с двух сторон объекта, чтобы </a:t>
            </a:r>
            <a:r>
              <a:rPr lang="ru-RU" dirty="0" err="1"/>
              <a:t>световозвращатель</a:t>
            </a:r>
            <a:r>
              <a:rPr lang="ru-RU" dirty="0"/>
              <a:t> оставался видимым во всех направлениях к приближающимся. </a:t>
            </a:r>
          </a:p>
        </p:txBody>
      </p:sp>
      <p:pic>
        <p:nvPicPr>
          <p:cNvPr id="3074" name="Picture 2" descr="C:\Users\Home\Desktop\светоотражатели\332489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0237" y="314498"/>
            <a:ext cx="4245810" cy="620732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Home\Desktop\Сним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7709" y="3980328"/>
            <a:ext cx="1577542" cy="2739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491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ferris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FFFF00"/>
                </a:solidFill>
              </a:rPr>
              <a:t>Какие </a:t>
            </a:r>
            <a:r>
              <a:rPr lang="ru-RU" dirty="0" err="1">
                <a:solidFill>
                  <a:srgbClr val="FFFF00"/>
                </a:solidFill>
              </a:rPr>
              <a:t>фликеры</a:t>
            </a:r>
            <a:r>
              <a:rPr lang="ru-RU" dirty="0">
                <a:solidFill>
                  <a:srgbClr val="FFFF00"/>
                </a:solidFill>
              </a:rPr>
              <a:t> самые лучшие?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0648" y="1452282"/>
            <a:ext cx="4390722" cy="4589079"/>
          </a:xfrm>
        </p:spPr>
        <p:txBody>
          <a:bodyPr>
            <a:normAutofit fontScale="25000" lnSpcReduction="20000"/>
          </a:bodyPr>
          <a:lstStyle/>
          <a:p>
            <a:pPr algn="just">
              <a:buClr>
                <a:srgbClr val="FFFF00"/>
              </a:buClr>
            </a:pPr>
            <a:endParaRPr lang="ru-RU" sz="7200" dirty="0" smtClean="0"/>
          </a:p>
          <a:p>
            <a:pPr algn="just">
              <a:buClr>
                <a:srgbClr val="FFFF00"/>
              </a:buClr>
            </a:pPr>
            <a:r>
              <a:rPr lang="ru-RU" sz="7200" dirty="0" smtClean="0"/>
              <a:t>Теперь </a:t>
            </a:r>
            <a:r>
              <a:rPr lang="ru-RU" sz="7200" dirty="0"/>
              <a:t>о требованиях к </a:t>
            </a:r>
            <a:r>
              <a:rPr lang="ru-RU" sz="7200" dirty="0" err="1"/>
              <a:t>световозвращателям</a:t>
            </a:r>
            <a:r>
              <a:rPr lang="ru-RU" sz="7200" dirty="0"/>
              <a:t>: в ПДД таких требований нет. Ни по цвету, ни по форме, ни по размеру, ни по месту размещения. Главное, чтобы </a:t>
            </a:r>
            <a:r>
              <a:rPr lang="ru-RU" sz="7200" dirty="0" err="1"/>
              <a:t>световозвращающие</a:t>
            </a:r>
            <a:r>
              <a:rPr lang="ru-RU" sz="7200" dirty="0"/>
              <a:t> элементы присутствовали и были видны водителям</a:t>
            </a:r>
            <a:r>
              <a:rPr lang="ru-RU" sz="7200" dirty="0" smtClean="0"/>
              <a:t>.</a:t>
            </a:r>
          </a:p>
          <a:p>
            <a:pPr algn="just">
              <a:buClr>
                <a:srgbClr val="FFFF00"/>
              </a:buClr>
            </a:pPr>
            <a:endParaRPr lang="ru-RU" sz="7200" dirty="0"/>
          </a:p>
          <a:p>
            <a:pPr algn="just">
              <a:buClr>
                <a:srgbClr val="FFFF00"/>
              </a:buClr>
            </a:pPr>
            <a:r>
              <a:rPr lang="ru-RU" sz="7200" dirty="0" smtClean="0"/>
              <a:t>Покупайте </a:t>
            </a:r>
            <a:r>
              <a:rPr lang="ru-RU" sz="7200" dirty="0" err="1"/>
              <a:t>фликеры</a:t>
            </a:r>
            <a:r>
              <a:rPr lang="ru-RU" sz="7200" dirty="0"/>
              <a:t> только белого или лимонного цветов. Именно они имеют наиболее оптимальную </a:t>
            </a:r>
            <a:r>
              <a:rPr lang="ru-RU" sz="7200" dirty="0" err="1"/>
              <a:t>световозвращаемость</a:t>
            </a:r>
            <a:r>
              <a:rPr lang="ru-RU" sz="7200" dirty="0"/>
              <a:t> для того, чтобы пешеход был заметен в темное время суток. </a:t>
            </a:r>
          </a:p>
          <a:p>
            <a:pPr marL="0" indent="0" algn="just">
              <a:buClr>
                <a:srgbClr val="FFFF00"/>
              </a:buClr>
              <a:buNone/>
            </a:pPr>
            <a:r>
              <a:rPr lang="ru-RU" sz="7200" dirty="0"/>
              <a:t/>
            </a:r>
            <a:br>
              <a:rPr lang="ru-RU" sz="7200" dirty="0"/>
            </a:br>
            <a:endParaRPr lang="ru-RU" sz="7200" dirty="0"/>
          </a:p>
          <a:p>
            <a:endParaRPr lang="ru-RU" dirty="0"/>
          </a:p>
        </p:txBody>
      </p:sp>
      <p:pic>
        <p:nvPicPr>
          <p:cNvPr id="7170" name="Picture 2" descr="C:\Users\Home\Desktop\светоотражатели\1692397013-1-0-790c0ce9e07f0bbce73372ac126bbf7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942" y="1842247"/>
            <a:ext cx="5593976" cy="41954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3731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ferris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295835"/>
            <a:ext cx="4861370" cy="5745526"/>
          </a:xfrm>
        </p:spPr>
        <p:txBody>
          <a:bodyPr>
            <a:noAutofit/>
          </a:bodyPr>
          <a:lstStyle/>
          <a:p>
            <a:pPr marL="0" indent="0" algn="just">
              <a:buClr>
                <a:srgbClr val="FFFF00"/>
              </a:buClr>
              <a:buNone/>
            </a:pPr>
            <a:endParaRPr lang="ru-RU" dirty="0" smtClean="0"/>
          </a:p>
          <a:p>
            <a:pPr algn="just">
              <a:buClr>
                <a:srgbClr val="FFFF00"/>
              </a:buClr>
            </a:pPr>
            <a:endParaRPr lang="ru-RU" dirty="0" smtClean="0"/>
          </a:p>
          <a:p>
            <a:pPr marL="0" indent="0" algn="just">
              <a:buClr>
                <a:srgbClr val="FFFF00"/>
              </a:buClr>
              <a:buNone/>
            </a:pPr>
            <a:endParaRPr lang="ru-RU" dirty="0" smtClean="0"/>
          </a:p>
          <a:p>
            <a:pPr algn="just">
              <a:buClr>
                <a:srgbClr val="FFFF00"/>
              </a:buClr>
            </a:pPr>
            <a:r>
              <a:rPr lang="ru-RU" dirty="0" smtClean="0"/>
              <a:t>Побеспокойтесь </a:t>
            </a:r>
            <a:r>
              <a:rPr lang="ru-RU" dirty="0"/>
              <a:t>о том, чтобы Ваш ребенок </a:t>
            </a:r>
            <a:r>
              <a:rPr lang="ru-RU" b="1" dirty="0"/>
              <a:t>«ЗАСВЕТИЛСЯ»</a:t>
            </a:r>
            <a:r>
              <a:rPr lang="ru-RU" dirty="0"/>
              <a:t> на </a:t>
            </a:r>
            <a:r>
              <a:rPr lang="ru-RU" dirty="0" smtClean="0"/>
              <a:t>дороге.</a:t>
            </a:r>
            <a:r>
              <a:rPr lang="ru-RU" dirty="0"/>
              <a:t> </a:t>
            </a:r>
            <a:r>
              <a:rPr lang="ru-RU" dirty="0" smtClean="0"/>
              <a:t>Примите </a:t>
            </a:r>
            <a:r>
              <a:rPr lang="ru-RU" dirty="0"/>
              <a:t>меры к тому,  чтобы на одежде у ребенка были </a:t>
            </a:r>
            <a:r>
              <a:rPr lang="ru-RU" dirty="0" smtClean="0"/>
              <a:t>светоотражающие</a:t>
            </a:r>
            <a:r>
              <a:rPr lang="ru-RU" dirty="0"/>
              <a:t> </a:t>
            </a:r>
            <a:r>
              <a:rPr lang="ru-RU" dirty="0" smtClean="0"/>
              <a:t>элементы</a:t>
            </a:r>
            <a:r>
              <a:rPr lang="ru-RU" dirty="0"/>
              <a:t>,  делающие его очень заметным  на дороге.  Помните  в темной одежде маленького пешехода просто не видно водителю,  а значит,  есть опасность наезда.</a:t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146" name="Picture 2" descr="C:\Users\Home\Desktop\светоотражатели\fliker_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370" y="537880"/>
            <a:ext cx="6200818" cy="5757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470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ferris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242047"/>
            <a:ext cx="11295528" cy="1688353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Научите ребенка соблюдать </a:t>
            </a:r>
            <a:r>
              <a:rPr lang="ru-RU" sz="2800" b="1" dirty="0" smtClean="0">
                <a:solidFill>
                  <a:srgbClr val="FFFF00"/>
                </a:solidFill>
              </a:rPr>
              <a:t>Правила </a:t>
            </a:r>
            <a:r>
              <a:rPr lang="ru-RU" sz="2800" b="1" dirty="0">
                <a:solidFill>
                  <a:srgbClr val="FFFF00"/>
                </a:solidFill>
              </a:rPr>
              <a:t>Дорожного Движения!</a:t>
            </a:r>
            <a:endParaRPr lang="ru-RU" sz="2800" dirty="0"/>
          </a:p>
        </p:txBody>
      </p:sp>
      <p:sp>
        <p:nvSpPr>
          <p:cNvPr id="5" name="AutoShape 2" descr="blob:https://web.whatsapp.com/7bce1010-48d2-4fed-879d-704afb65978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blob:https://web.whatsapp.com/7bce1010-48d2-4fed-879d-704afb65978e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69" name="Picture 5" descr="C:\Users\Home\Desktop\светоотражатели\7bce1010-48d2-4fed-879d-704afb65978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820269"/>
            <a:ext cx="4338918" cy="32541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C:\Users\Home\Desktop\светоотражатели\8aa93049-dbc7-42fc-9030-aa42d76855e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671" y="3210486"/>
            <a:ext cx="4459941" cy="3344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C:\Users\Home\Desktop\светоотражатели\f80817e0-7ae5-4c53-bdf7-a4910be7e0d7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958" y="890863"/>
            <a:ext cx="4244794" cy="31835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C:\Users\Home\Desktop\светоотражатели\8b0e49e7-7d78-42a5-a897-0c145b248725 (1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670" y="3210486"/>
            <a:ext cx="4459941" cy="33449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3" name="Picture 9" descr="C:\Users\Home\Desktop\Снимок2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714" y="801776"/>
            <a:ext cx="1560443" cy="2408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8065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ferris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/>
            </a:r>
            <a:br>
              <a:rPr lang="ru-RU" sz="2400" dirty="0">
                <a:solidFill>
                  <a:srgbClr val="FFFF00"/>
                </a:solidFill>
              </a:rPr>
            </a:b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9282" y="336176"/>
            <a:ext cx="103811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БЕЗОПАСНОСТЬ ДЕТЕЙ –  ОБЯЗАННОСТЬ ВЗРОСЛЫХ! </a:t>
            </a:r>
            <a:br>
              <a:rPr lang="ru-RU" sz="2800" b="1" dirty="0">
                <a:solidFill>
                  <a:srgbClr val="FFFF00"/>
                </a:solidFill>
              </a:rPr>
            </a:br>
            <a:r>
              <a:rPr lang="ru-RU" sz="2800" b="1" dirty="0">
                <a:solidFill>
                  <a:srgbClr val="FFFF00"/>
                </a:solidFill>
              </a:rPr>
              <a:t/>
            </a:r>
            <a:br>
              <a:rPr lang="ru-RU" sz="2800" b="1" dirty="0">
                <a:solidFill>
                  <a:srgbClr val="FFFF00"/>
                </a:solidFill>
              </a:rPr>
            </a:br>
            <a:endParaRPr lang="ru-RU" sz="2800" dirty="0"/>
          </a:p>
        </p:txBody>
      </p:sp>
      <p:pic>
        <p:nvPicPr>
          <p:cNvPr id="13315" name="Picture 3" descr="C:\Users\Home\Desktop\светоотражатели\1dff85a6-e114-4219-bcc7-358ef145fc8c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570" y="963655"/>
            <a:ext cx="2530289" cy="3373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Home\Desktop\светоотражатели\0f30304f-cc1f-4136-b91d-ba292135ae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617" y="2770094"/>
            <a:ext cx="2974041" cy="39653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Home\Desktop\светоотражатели\1cb90781-191c-4172-a5d3-5501de5393b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77" y="963655"/>
            <a:ext cx="2530289" cy="33737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9" name="Picture 7" descr="C:\Users\Home\Desktop\светоотражатели\08626e2f-8f49-4086-9725-f05d5fc22f7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065" y="2904565"/>
            <a:ext cx="2873188" cy="38309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7" descr="C:\Users\Home\Desktop\светоотражатели\476e74c331306ca0295f1b2dd1ffe6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989" y="4719918"/>
            <a:ext cx="1994646" cy="1994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857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ferris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/>
            </a:r>
            <a:br>
              <a:rPr lang="ru-RU" sz="2400" dirty="0">
                <a:solidFill>
                  <a:srgbClr val="FFFF00"/>
                </a:solidFill>
              </a:rPr>
            </a:b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9282" y="336176"/>
            <a:ext cx="103811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БЕЗОПАСНОСТЬ ДЕТЕЙ –  ОБЯЗАННОСТЬ ВЗРОСЛЫХ! </a:t>
            </a:r>
            <a:br>
              <a:rPr lang="ru-RU" sz="2800" b="1" dirty="0">
                <a:solidFill>
                  <a:srgbClr val="FFFF00"/>
                </a:solidFill>
              </a:rPr>
            </a:br>
            <a:r>
              <a:rPr lang="ru-RU" sz="2800" b="1" dirty="0">
                <a:solidFill>
                  <a:srgbClr val="FFFF00"/>
                </a:solidFill>
              </a:rPr>
              <a:t/>
            </a:r>
            <a:br>
              <a:rPr lang="ru-RU" sz="2800" b="1" dirty="0">
                <a:solidFill>
                  <a:srgbClr val="FFFF00"/>
                </a:solidFill>
              </a:rPr>
            </a:br>
            <a:endParaRPr lang="ru-RU" sz="2800" dirty="0"/>
          </a:p>
        </p:txBody>
      </p:sp>
      <p:pic>
        <p:nvPicPr>
          <p:cNvPr id="14338" name="Picture 2" descr="C:\Users\Home\Desktop\светоотражатели\321f33eb-c295-4062-8461-f410b74e5c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706" y="885290"/>
            <a:ext cx="2554941" cy="34065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Home\Desktop\светоотражатели\bd0b2a0b-81d3-477b-b68d-255b857beed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2702858"/>
            <a:ext cx="3025589" cy="40341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C:\Users\Home\Desktop\светоотражатели\d2fc5a86-8826-4bcc-b303-8a31b5ae12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394" y="921702"/>
            <a:ext cx="2500324" cy="3333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C:\Users\Home\Desktop\светоотражатели\ade48850-2580-422e-b678-477b52901f5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3444" y="2664012"/>
            <a:ext cx="3054723" cy="4072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Home\Desktop\светоотражатели\476e74c331306ca0295f1b2dd1ffe6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989" y="4719918"/>
            <a:ext cx="1994646" cy="1994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75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ferris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/>
            </a:r>
            <a:br>
              <a:rPr lang="ru-RU" sz="2400" dirty="0">
                <a:solidFill>
                  <a:srgbClr val="FFFF00"/>
                </a:solidFill>
              </a:rPr>
            </a:b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9282" y="336176"/>
            <a:ext cx="103811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БЕЗОПАСНОСТЬ ДЕТЕЙ –  ОБЯЗАННОСТЬ ВЗРОСЛЫХ! </a:t>
            </a:r>
            <a:br>
              <a:rPr lang="ru-RU" sz="2800" b="1" dirty="0">
                <a:solidFill>
                  <a:srgbClr val="FFFF00"/>
                </a:solidFill>
              </a:rPr>
            </a:br>
            <a:r>
              <a:rPr lang="ru-RU" sz="2800" b="1" dirty="0">
                <a:solidFill>
                  <a:srgbClr val="FFFF00"/>
                </a:solidFill>
              </a:rPr>
              <a:t/>
            </a:r>
            <a:br>
              <a:rPr lang="ru-RU" sz="2800" b="1" dirty="0">
                <a:solidFill>
                  <a:srgbClr val="FFFF00"/>
                </a:solidFill>
              </a:rPr>
            </a:br>
            <a:endParaRPr lang="ru-RU" sz="2800" dirty="0"/>
          </a:p>
        </p:txBody>
      </p:sp>
      <p:pic>
        <p:nvPicPr>
          <p:cNvPr id="15362" name="Picture 2" descr="C:\Users\Home\Desktop\светоотражатели\a1099901-b8ae-4a5b-9037-4f44613bce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10" y="934544"/>
            <a:ext cx="2481525" cy="33087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Home\Desktop\светоотражатели\8c4fde97-7c78-4edb-9d87-236f49623e8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0773" y="2918012"/>
            <a:ext cx="2847414" cy="37965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Home\Desktop\светоотражатели\67e7ce59-3122-46e0-ac9a-43e6466ae0ec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88" y="1028674"/>
            <a:ext cx="2577354" cy="34364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5" name="Picture 5" descr="C:\Users\Home\Desktop\светоотражатели\d684279b-1525-492a-9cbf-a207579c1d8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9438" y="3164540"/>
            <a:ext cx="2662518" cy="35500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C:\Users\Home\Desktop\светоотражатели\476e74c331306ca0295f1b2dd1ffe66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5989" y="4719918"/>
            <a:ext cx="1994646" cy="19946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9362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ferris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/>
            </a:r>
            <a:br>
              <a:rPr lang="ru-RU" sz="2400" dirty="0">
                <a:solidFill>
                  <a:srgbClr val="FFFF00"/>
                </a:solidFill>
              </a:rPr>
            </a:br>
            <a:endParaRPr lang="ru-RU" sz="24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09282" y="336176"/>
            <a:ext cx="103811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</a:rPr>
              <a:t>БЕЗОПАСНОСТЬ ДЕТЕЙ –  ОБЯЗАННОСТЬ ВЗРОСЛЫХ! </a:t>
            </a:r>
            <a:br>
              <a:rPr lang="ru-RU" sz="2800" b="1" dirty="0">
                <a:solidFill>
                  <a:srgbClr val="FFFF00"/>
                </a:solidFill>
              </a:rPr>
            </a:br>
            <a:r>
              <a:rPr lang="ru-RU" sz="2800" b="1" dirty="0">
                <a:solidFill>
                  <a:srgbClr val="FFFF00"/>
                </a:solidFill>
              </a:rPr>
              <a:t/>
            </a:r>
            <a:br>
              <a:rPr lang="ru-RU" sz="2800" b="1" dirty="0">
                <a:solidFill>
                  <a:srgbClr val="FFFF00"/>
                </a:solidFill>
              </a:rPr>
            </a:br>
            <a:endParaRPr lang="ru-RU" sz="2800" dirty="0"/>
          </a:p>
        </p:txBody>
      </p:sp>
      <p:pic>
        <p:nvPicPr>
          <p:cNvPr id="16386" name="Picture 2" descr="C:\Users\Home\Desktop\светоотражатели\bccefd67-1429-4805-aeb4-c63ceebd2b2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634" y="1028673"/>
            <a:ext cx="2356576" cy="31421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C:\Users\Home\Desktop\светоотражатели\b48c3fb0-2532-4707-89b9-f04c6e7e8ee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944" y="3382898"/>
            <a:ext cx="2400302" cy="32004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C:\Users\Home\Desktop\светоотражатели\571c2f0e-e287-49ea-b1a2-2eb191d972a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9192" y="1028673"/>
            <a:ext cx="2317496" cy="3089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9" name="Picture 5" descr="C:\Users\Home\Desktop\светоотражатели\24b29628-e4c6-4564-804b-0fe18796de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9305" y="3106271"/>
            <a:ext cx="2669260" cy="35590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Home\Desktop\светоотражатели\a5900a20-5026-416e-bedc-e9f96deae9b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282" y="1020508"/>
            <a:ext cx="3695130" cy="27713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Home\Desktop\светоотражатели\3c43d9ea-349e-4095-912a-7ba78f7e703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5744" y="3854849"/>
            <a:ext cx="3747247" cy="28104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5544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ferris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/>
            </a:r>
            <a:br>
              <a:rPr lang="ru-RU" sz="2400" dirty="0">
                <a:solidFill>
                  <a:srgbClr val="FFFF00"/>
                </a:solidFill>
              </a:rPr>
            </a:b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5128439" y="2152090"/>
            <a:ext cx="6678079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  <a:p>
            <a:r>
              <a:rPr lang="ru-RU" dirty="0" smtClean="0">
                <a:solidFill>
                  <a:srgbClr val="FFFF00"/>
                </a:solidFill>
              </a:rPr>
              <a:t>Обучающий мультфильм «</a:t>
            </a:r>
            <a:r>
              <a:rPr lang="ru-RU" dirty="0" err="1" smtClean="0">
                <a:solidFill>
                  <a:srgbClr val="FFFF00"/>
                </a:solidFill>
              </a:rPr>
              <a:t>Световозвращатели</a:t>
            </a:r>
            <a:r>
              <a:rPr lang="ru-RU" dirty="0" smtClean="0">
                <a:solidFill>
                  <a:srgbClr val="FFFF00"/>
                </a:solidFill>
              </a:rPr>
              <a:t>»</a:t>
            </a:r>
          </a:p>
          <a:p>
            <a:endParaRPr lang="ru-RU" dirty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endParaRPr lang="ru-RU" dirty="0"/>
          </a:p>
          <a:p>
            <a:endParaRPr lang="ru-RU" dirty="0" smtClean="0"/>
          </a:p>
          <a:p>
            <a:r>
              <a:rPr lang="ru-RU" b="1" dirty="0" smtClean="0">
                <a:solidFill>
                  <a:srgbClr val="FFFF00"/>
                </a:solidFill>
              </a:rPr>
              <a:t>Обучающий</a:t>
            </a:r>
            <a:r>
              <a:rPr lang="ru-RU" b="1" dirty="0">
                <a:solidFill>
                  <a:srgbClr val="FFFF00"/>
                </a:solidFill>
              </a:rPr>
              <a:t> Мультфильм "Дозорные дорог"! </a:t>
            </a:r>
            <a:endParaRPr lang="ru-RU" b="1" dirty="0" smtClean="0">
              <a:solidFill>
                <a:srgbClr val="FFFF00"/>
              </a:solidFill>
            </a:endParaRPr>
          </a:p>
          <a:p>
            <a:r>
              <a:rPr lang="ru-RU" b="1" dirty="0" smtClean="0">
                <a:solidFill>
                  <a:srgbClr val="FFFF00"/>
                </a:solidFill>
              </a:rPr>
              <a:t>Серия </a:t>
            </a:r>
            <a:r>
              <a:rPr lang="ru-RU" b="1" dirty="0">
                <a:solidFill>
                  <a:srgbClr val="FFFF00"/>
                </a:solidFill>
              </a:rPr>
              <a:t>№3 "Будь заметен на дороге"! .</a:t>
            </a:r>
            <a:r>
              <a:rPr lang="ru-RU" b="1" dirty="0" smtClean="0">
                <a:solidFill>
                  <a:srgbClr val="FFFF00"/>
                </a:solidFill>
              </a:rPr>
              <a:t>                                   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18435" name="Picture 3" descr="C:\Users\Home\Desktop\светоотражатели\qr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5330" y="3429000"/>
            <a:ext cx="1677182" cy="1677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C:\Users\Home\Desktop\светоотражатели\621f13006fa048ef9963b02dc2c9f6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50" y="412828"/>
            <a:ext cx="4631289" cy="58400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7" name="Picture 5" descr="C:\Users\Home\Desktop\светоотражатели\unname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2320" y="4988858"/>
            <a:ext cx="1627095" cy="16270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4576" y="182020"/>
            <a:ext cx="1700723" cy="29467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http://disk.yandex.net/qr/?clean=1&amp;text=https://clck.ru/RMA8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5990" y="384586"/>
            <a:ext cx="1659368" cy="1659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1315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>
        <p14:ferris dir="l"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400" dirty="0">
                <a:solidFill>
                  <a:srgbClr val="FFFF00"/>
                </a:solidFill>
              </a:rPr>
              <a:t/>
            </a:r>
            <a:br>
              <a:rPr lang="ru-RU" sz="2400" dirty="0">
                <a:solidFill>
                  <a:srgbClr val="FFFF00"/>
                </a:solidFill>
              </a:rPr>
            </a:br>
            <a:endParaRPr lang="ru-RU" sz="2400" dirty="0"/>
          </a:p>
        </p:txBody>
      </p:sp>
      <p:pic>
        <p:nvPicPr>
          <p:cNvPr id="18434" name="Picture 2" descr="C:\Users\Home\Desktop\светоотражатели\5a93e976785d32e0e3f20a1b218299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306" y="140842"/>
            <a:ext cx="7082194" cy="65288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Home\Desktop\светоотражатели\andU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70" y="473832"/>
            <a:ext cx="4352111" cy="5862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8229" y="5042552"/>
            <a:ext cx="1627187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716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>
        <p14:ferris dir="l"/>
      </p:transition>
    </mc:Choice>
    <mc:Fallback xmlns="">
      <p:transition spd="slow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07576" y="218364"/>
            <a:ext cx="8794376" cy="1712036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rgbClr val="FFFF00"/>
                </a:solidFill>
              </a:rPr>
              <a:t>УВАЖАЕМЫЕ РОДИТЕЛИ! </a:t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Давайте </a:t>
            </a:r>
            <a:r>
              <a:rPr lang="ru-RU" sz="2000" b="1" dirty="0">
                <a:solidFill>
                  <a:srgbClr val="FFFF00"/>
                </a:solidFill>
              </a:rPr>
              <a:t>обезопасим самое дорогое, что есть у нас в жизни – </a:t>
            </a:r>
            <a:r>
              <a:rPr lang="ru-RU" sz="2000" b="1" dirty="0" smtClean="0">
                <a:solidFill>
                  <a:srgbClr val="FFFF00"/>
                </a:solidFill>
              </a:rPr>
              <a:t/>
            </a:r>
            <a:br>
              <a:rPr lang="ru-RU" sz="2000" b="1" dirty="0" smtClean="0">
                <a:solidFill>
                  <a:srgbClr val="FFFF00"/>
                </a:solidFill>
              </a:rPr>
            </a:br>
            <a:r>
              <a:rPr lang="ru-RU" sz="2000" b="1" dirty="0" smtClean="0">
                <a:solidFill>
                  <a:srgbClr val="FFFF00"/>
                </a:solidFill>
              </a:rPr>
              <a:t>наше </a:t>
            </a:r>
            <a:r>
              <a:rPr lang="ru-RU" sz="2000" b="1" dirty="0">
                <a:solidFill>
                  <a:srgbClr val="FFFF00"/>
                </a:solidFill>
              </a:rPr>
              <a:t>будущее, наших детей!</a:t>
            </a:r>
            <a:br>
              <a:rPr lang="ru-RU" sz="2000" b="1" dirty="0">
                <a:solidFill>
                  <a:srgbClr val="FFFF00"/>
                </a:solidFill>
              </a:rPr>
            </a:b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30306" y="1721224"/>
            <a:ext cx="4961965" cy="4908176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ru-RU" sz="1900" dirty="0"/>
              <a:t>Самое большое количество ДТП происходит в тёмное время суток. </a:t>
            </a:r>
            <a:r>
              <a:rPr lang="ru-RU" sz="1900" dirty="0" smtClean="0"/>
              <a:t>В </a:t>
            </a:r>
            <a:r>
              <a:rPr lang="ru-RU" sz="1900" dirty="0"/>
              <a:t>это время водителям сложно вовремя увидеть человека, вышедшего на проезжую часть. Неблагоприятные погодные условия и неосвещённые участки улиц ещё больше усугубляют ситуацию. Но защититься пешеходам помогут светоотражающие элементы на их одежде. В вечернее и ночное время на плохо освещённых участках дорог водитель намного раньше и с довольно большого расстояния заметит пешехода, у которого присутствует хотя бы один светоотражающий элемент на верхней одежде, тогда пешеход становится  буквально в 3 раза заметнее водителю, что даёт ему возможность своевременно среагировать. </a:t>
            </a:r>
          </a:p>
          <a:p>
            <a:endParaRPr lang="ru-RU" dirty="0"/>
          </a:p>
        </p:txBody>
      </p:sp>
      <p:pic>
        <p:nvPicPr>
          <p:cNvPr id="4098" name="Picture 2" descr="C:\Users\Home\Desktop\светоотражатели\6c2debe2-d72c-4bf2-b1b5-590e9ec7ca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7518" y="252506"/>
            <a:ext cx="3644153" cy="48588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Home\Desktop\светоотражатели\9eb57d4c-4aed-46ae-bfdf-246b790fbc7f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107" y="1842247"/>
            <a:ext cx="3467660" cy="4623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7790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ferris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671" y="363071"/>
            <a:ext cx="8682331" cy="179751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 </a:t>
            </a:r>
            <a:r>
              <a:rPr lang="ru-RU" sz="2000" b="1" dirty="0" smtClean="0">
                <a:solidFill>
                  <a:srgbClr val="FFFF00"/>
                </a:solidFill>
              </a:rPr>
              <a:t>Светоотражатели сделают </a:t>
            </a:r>
            <a:r>
              <a:rPr lang="ru-RU" sz="2000" b="1" dirty="0">
                <a:solidFill>
                  <a:srgbClr val="FFFF00"/>
                </a:solidFill>
              </a:rPr>
              <a:t>вас заметней на дороге!</a:t>
            </a:r>
            <a:br>
              <a:rPr lang="ru-RU" sz="2000" b="1" dirty="0">
                <a:solidFill>
                  <a:srgbClr val="FFFF00"/>
                </a:solidFill>
              </a:rPr>
            </a:br>
            <a:endParaRPr lang="ru-RU" sz="2000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22729" y="995082"/>
            <a:ext cx="4840942" cy="556708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smtClean="0"/>
              <a:t>С </a:t>
            </a:r>
            <a:r>
              <a:rPr lang="ru-RU" dirty="0"/>
              <a:t>1 июля 2015 г. вступили в силу дополнения и небольшие поправки, внесённые в уже работающий закон </a:t>
            </a:r>
            <a:r>
              <a:rPr lang="ru-RU" dirty="0" smtClean="0"/>
              <a:t>о </a:t>
            </a:r>
            <a:r>
              <a:rPr lang="ru-RU" dirty="0"/>
              <a:t>светоотражающих элементах на одежде. Согласно установленному ныне положению, в тёмное время суток светоотражающие наклейки или нашивки на одежде должны быть у всех пешеходов , как переходящих улицу, так и движущихся вдоль обочины дорог и трасс. Замеченный без отражателей на одежде пешеход получит предупреждение либо штраф в размере 500 рублей. А в случае попадания в дорожно-транспортное </a:t>
            </a:r>
            <a:r>
              <a:rPr lang="ru-RU" dirty="0" smtClean="0"/>
              <a:t>происшествие </a:t>
            </a:r>
            <a:r>
              <a:rPr lang="ru-RU" dirty="0"/>
              <a:t>часть вины такому пешеходу придётся взять на себя</a:t>
            </a:r>
          </a:p>
          <a:p>
            <a:endParaRPr lang="ru-RU" dirty="0"/>
          </a:p>
        </p:txBody>
      </p:sp>
      <p:pic>
        <p:nvPicPr>
          <p:cNvPr id="1027" name="Picture 3" descr="C:\Users\Home\Desktop\светоотражатели\a5210a1d-d574-41d5-8a3c-581fc47c58a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22" y="886009"/>
            <a:ext cx="3964643" cy="52861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Home\Desktop\Снимок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017" y="3529104"/>
            <a:ext cx="1770668" cy="30749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4260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ferris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1671" y="363071"/>
            <a:ext cx="8682331" cy="1797517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FFFF00"/>
                </a:solidFill>
              </a:rPr>
              <a:t> </a:t>
            </a:r>
            <a:r>
              <a:rPr lang="ru-RU" sz="2000" b="1" dirty="0" smtClean="0">
                <a:solidFill>
                  <a:srgbClr val="FFFF00"/>
                </a:solidFill>
              </a:rPr>
              <a:t>Светоотражатели сделают </a:t>
            </a:r>
            <a:r>
              <a:rPr lang="ru-RU" sz="2000" b="1" dirty="0">
                <a:solidFill>
                  <a:srgbClr val="FFFF00"/>
                </a:solidFill>
              </a:rPr>
              <a:t>вас заметней на дороге!</a:t>
            </a:r>
            <a:br>
              <a:rPr lang="ru-RU" sz="2000" b="1" dirty="0">
                <a:solidFill>
                  <a:srgbClr val="FFFF00"/>
                </a:solidFill>
              </a:rPr>
            </a:br>
            <a:endParaRPr lang="ru-RU" sz="2000" b="1" dirty="0">
              <a:solidFill>
                <a:srgbClr val="FFFF00"/>
              </a:solidFill>
            </a:endParaRPr>
          </a:p>
        </p:txBody>
      </p:sp>
      <p:pic>
        <p:nvPicPr>
          <p:cNvPr id="17410" name="Picture 2" descr="C:\Users\Home\Desktop\светоотражатели\1b8f1e77-5af9-4ac4-93b8-0164f2f5efd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693" y="665623"/>
            <a:ext cx="3356162" cy="447488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C:\Users\Home\Desktop\светоотражатели\92713bb9-bfce-417d-a441-79ddfca188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548" y="765697"/>
            <a:ext cx="3166781" cy="42223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3" name="Picture 5" descr="C:\Users\Home\Desktop\светоотражатели\3e9c70971e968728a724a3d4378afaf9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5168" y="1277471"/>
            <a:ext cx="3758463" cy="53160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7677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ferris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" y="609600"/>
            <a:ext cx="4975411" cy="1320800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rgbClr val="FFFF00"/>
                </a:solidFill>
              </a:rPr>
              <a:t>Что такое </a:t>
            </a:r>
            <a:r>
              <a:rPr lang="ru-RU" b="1" dirty="0" err="1" smtClean="0">
                <a:solidFill>
                  <a:srgbClr val="FFFF00"/>
                </a:solidFill>
              </a:rPr>
              <a:t>фликер</a:t>
            </a:r>
            <a:r>
              <a:rPr lang="ru-RU" b="1" dirty="0" smtClean="0">
                <a:solidFill>
                  <a:srgbClr val="FFFF00"/>
                </a:solidFill>
              </a:rPr>
              <a:t>?</a:t>
            </a:r>
            <a:endParaRPr lang="ru-RU" b="1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7918" y="1344706"/>
            <a:ext cx="4639235" cy="500230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r>
              <a:rPr lang="ru-RU" dirty="0" err="1" smtClean="0"/>
              <a:t>Фликеры</a:t>
            </a:r>
            <a:r>
              <a:rPr lang="ru-RU" dirty="0" smtClean="0"/>
              <a:t> </a:t>
            </a:r>
            <a:r>
              <a:rPr lang="ru-RU" dirty="0"/>
              <a:t>– микропризматические световозвращатели для пешеходов. В переводе с английского «flicker</a:t>
            </a:r>
            <a:r>
              <a:rPr lang="ru-RU" dirty="0" smtClean="0"/>
              <a:t>»- </a:t>
            </a:r>
            <a:r>
              <a:rPr lang="ru-RU" dirty="0"/>
              <a:t>мерцать, сверкать, мигать. Чтобы обозначить себя на дороге ночью или в непогоду нужно совсем немного – разместить «светлячки» на одежде, сумке, рюкзаке, обуви и т.д. </a:t>
            </a:r>
            <a:r>
              <a:rPr lang="ru-RU" dirty="0" smtClean="0"/>
              <a:t>Отражаясь </a:t>
            </a:r>
            <a:r>
              <a:rPr lang="ru-RU" dirty="0"/>
              <a:t>в свете фар машин, они обозначат ваше присутствие на дороге, а, значит, позволят водителям снизить скорость и не допустить наезда. </a:t>
            </a:r>
          </a:p>
          <a:p>
            <a:pPr algn="just"/>
            <a:endParaRPr lang="ru-RU" dirty="0"/>
          </a:p>
        </p:txBody>
      </p:sp>
      <p:pic>
        <p:nvPicPr>
          <p:cNvPr id="5122" name="Picture 2" descr="C:\Users\Home\Desktop\светоотражатели\2ec4486c-ff8d-4f82-a195-c6595109d9c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389" y="222623"/>
            <a:ext cx="2586318" cy="3448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Home\Desktop\светоотражатели\c960a507-8f7c-42b1-84b9-b26cc66f65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4589" y="2965824"/>
            <a:ext cx="2586318" cy="3448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Home\Desktop\светоотражатели\1ead86e1-5d3d-4a7b-8558-af63342860c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2266" y="128494"/>
            <a:ext cx="2544857" cy="33931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Home\Desktop\светоотражатели\97fedc0f-68c8-49e4-9189-3114faa6a00c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149" y="3154083"/>
            <a:ext cx="2586318" cy="34484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03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ferris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6" y="432180"/>
            <a:ext cx="8596668" cy="1320800"/>
          </a:xfrm>
        </p:spPr>
        <p:txBody>
          <a:bodyPr/>
          <a:lstStyle/>
          <a:p>
            <a:pPr algn="ctr"/>
            <a:r>
              <a:rPr lang="ru-RU" b="1" dirty="0">
                <a:solidFill>
                  <a:srgbClr val="FFFF00"/>
                </a:solidFill>
              </a:rPr>
              <a:t>Виды светоотражающих элементов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9624" y="1156447"/>
            <a:ext cx="4511745" cy="4884914"/>
          </a:xfrm>
        </p:spPr>
        <p:txBody>
          <a:bodyPr/>
          <a:lstStyle/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r>
              <a:rPr lang="ru-RU" dirty="0" err="1" smtClean="0"/>
              <a:t>Световозвращающий</a:t>
            </a:r>
            <a:r>
              <a:rPr lang="ru-RU" dirty="0" smtClean="0"/>
              <a:t> </a:t>
            </a:r>
            <a:r>
              <a:rPr lang="ru-RU" dirty="0"/>
              <a:t>элемент – изделие, не являющееся предметом одежды и используемое в качестве вспомогательного средства для обеспечения видимости человека</a:t>
            </a:r>
            <a:r>
              <a:rPr lang="ru-RU" dirty="0" smtClean="0"/>
              <a:t>.</a:t>
            </a:r>
          </a:p>
          <a:p>
            <a:pPr marL="0" indent="0" algn="just">
              <a:buNone/>
            </a:pPr>
            <a:r>
              <a:rPr lang="ru-RU" dirty="0"/>
              <a:t>Площадь </a:t>
            </a:r>
            <a:r>
              <a:rPr lang="ru-RU" dirty="0" err="1"/>
              <a:t>световозвращающего</a:t>
            </a:r>
            <a:r>
              <a:rPr lang="ru-RU" dirty="0"/>
              <a:t> элемента должна составлять не менее 15 – 50 квадратных сантиметров</a:t>
            </a:r>
            <a:br>
              <a:rPr lang="ru-RU" dirty="0"/>
            </a:br>
            <a:endParaRPr lang="ru-RU" dirty="0"/>
          </a:p>
        </p:txBody>
      </p:sp>
      <p:pic>
        <p:nvPicPr>
          <p:cNvPr id="6" name="Picture 2" descr="C:\Users\Home\Desktop\светоотражатели\1bb3a17886c59448734b319fe41701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486" y="1134992"/>
            <a:ext cx="3711702" cy="523891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9" name="Picture 1" descr="C:\Users\Home\Desktop\Снимок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43832" y="3754448"/>
            <a:ext cx="1606949" cy="27906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65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ferris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FF00"/>
                </a:solidFill>
              </a:rPr>
              <a:t>Виды светоотражающих элементов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89966" y="1371600"/>
            <a:ext cx="4471404" cy="466976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dirty="0" smtClean="0"/>
          </a:p>
          <a:p>
            <a:pPr marL="0" indent="0" algn="just">
              <a:buNone/>
            </a:pPr>
            <a:endParaRPr lang="ru-RU" dirty="0"/>
          </a:p>
          <a:p>
            <a:pPr marL="0" indent="0" algn="just">
              <a:buNone/>
            </a:pPr>
            <a:endParaRPr lang="ru-RU" dirty="0" smtClean="0"/>
          </a:p>
          <a:p>
            <a:pPr algn="just">
              <a:buClr>
                <a:srgbClr val="FFFF00"/>
              </a:buClr>
            </a:pPr>
            <a:r>
              <a:rPr lang="ru-RU" dirty="0" smtClean="0"/>
              <a:t>Подвешиваемый </a:t>
            </a:r>
            <a:r>
              <a:rPr lang="ru-RU" dirty="0" err="1"/>
              <a:t>световозвращатель</a:t>
            </a:r>
            <a:r>
              <a:rPr lang="ru-RU" dirty="0"/>
              <a:t> (подвеска) – изделие, подвешиваемое на одежду или часть тела, которое при необходимости можно легко подвешивать и снимать.</a:t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 descr="C:\Users\Home\Desktop\Снимок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2307" y="1330299"/>
            <a:ext cx="5181040" cy="4715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122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ferris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FF00"/>
                </a:solidFill>
              </a:rPr>
              <a:t>Виды светоотражающих элементов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791569" y="1561784"/>
            <a:ext cx="3899471" cy="4884797"/>
          </a:xfrm>
        </p:spPr>
        <p:txBody>
          <a:bodyPr>
            <a:noAutofit/>
          </a:bodyPr>
          <a:lstStyle/>
          <a:p>
            <a:pPr algn="just">
              <a:buClr>
                <a:srgbClr val="FFFF00"/>
              </a:buClr>
            </a:pPr>
            <a:r>
              <a:rPr lang="ru-RU" dirty="0" smtClean="0"/>
              <a:t>Съемный </a:t>
            </a:r>
            <a:r>
              <a:rPr lang="ru-RU" dirty="0" err="1"/>
              <a:t>световозвращатель</a:t>
            </a:r>
            <a:r>
              <a:rPr lang="ru-RU" dirty="0"/>
              <a:t> </a:t>
            </a:r>
            <a:r>
              <a:rPr lang="ru-RU" dirty="0" smtClean="0"/>
              <a:t>(</a:t>
            </a:r>
            <a:r>
              <a:rPr lang="ru-RU" dirty="0"/>
              <a:t>значок) – изделие, временно прикрепляемое к одежде или надеваемое на какую-либо часть тела и снимаемое без помощи инструментов</a:t>
            </a:r>
            <a:r>
              <a:rPr lang="ru-RU" dirty="0" smtClean="0"/>
              <a:t>.</a:t>
            </a:r>
          </a:p>
          <a:p>
            <a:pPr algn="just">
              <a:buClr>
                <a:srgbClr val="FFFF00"/>
              </a:buClr>
            </a:pPr>
            <a:endParaRPr lang="ru-RU" dirty="0" smtClean="0"/>
          </a:p>
          <a:p>
            <a:pPr algn="just">
              <a:buClr>
                <a:srgbClr val="FFFF00"/>
              </a:buClr>
            </a:pPr>
            <a:endParaRPr lang="ru-RU" dirty="0" smtClean="0"/>
          </a:p>
          <a:p>
            <a:pPr algn="just">
              <a:buClr>
                <a:srgbClr val="FFFF00"/>
              </a:buClr>
            </a:pPr>
            <a:r>
              <a:rPr lang="ru-RU" dirty="0" smtClean="0"/>
              <a:t>Несъемное </a:t>
            </a:r>
            <a:r>
              <a:rPr lang="ru-RU" dirty="0"/>
              <a:t>световозвращающее изделие (наклейки) – изделие, предназначенное быть постоянно закрепленным.</a:t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 descr="http://sev2kolesa.ru/img/cms/1359011908_udachnogod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3718" y="10646084"/>
            <a:ext cx="1874273" cy="124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Home\Desktop\светоотражатели\svetootrazhetel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552" y="3160059"/>
            <a:ext cx="4563035" cy="34222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Home\Desktop\светоотражатели\58e23ea89e94ba29a248773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706" y="1221441"/>
            <a:ext cx="3511924" cy="35119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427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ferris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595953"/>
            <a:ext cx="8596668" cy="132080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FFFF00"/>
                </a:solidFill>
              </a:rPr>
              <a:t>Виды светоотражающих элементов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algn="just">
              <a:buClr>
                <a:srgbClr val="FFFF00"/>
              </a:buClr>
            </a:pPr>
            <a:endParaRPr lang="ru-RU" dirty="0" smtClean="0">
              <a:solidFill>
                <a:schemeClr val="tx1"/>
              </a:solidFill>
            </a:endParaRPr>
          </a:p>
          <a:p>
            <a:pPr algn="just">
              <a:buClr>
                <a:srgbClr val="FFFF00"/>
              </a:buClr>
            </a:pPr>
            <a:r>
              <a:rPr lang="ru-RU" dirty="0" smtClean="0">
                <a:solidFill>
                  <a:schemeClr val="tx1"/>
                </a:solidFill>
              </a:rPr>
              <a:t>Гибкое </a:t>
            </a:r>
            <a:r>
              <a:rPr lang="ru-RU" dirty="0">
                <a:solidFill>
                  <a:schemeClr val="tx1"/>
                </a:solidFill>
              </a:rPr>
              <a:t>световозвращающее изделие (браслет) – изделие, способное наматываться на стержень в любом направлении без видимой деформации.</a:t>
            </a:r>
            <a:br>
              <a:rPr lang="ru-RU" dirty="0">
                <a:solidFill>
                  <a:schemeClr val="tx1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42" name="Picture 2" descr="C:\Users\Home\Desktop\светоотражатели\f33ea51b537876ee2f5d46abbfaa00b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8858" y="1667436"/>
            <a:ext cx="5665693" cy="42492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743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>
        <p14:ferris dir="l"/>
      </p:transition>
    </mc:Choice>
    <mc:Fallback xmlns="">
      <p:transition spd="slow" advTm="6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TM04033923[[fn=Глубина]]</Template>
  <TotalTime>392</TotalTime>
  <Words>517</Words>
  <Application>Microsoft Office PowerPoint</Application>
  <PresentationFormat>Широкоэкранный</PresentationFormat>
  <Paragraphs>65</Paragraphs>
  <Slides>19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Trebuchet MS</vt:lpstr>
      <vt:lpstr>Wingdings 3</vt:lpstr>
      <vt:lpstr>Грань</vt:lpstr>
      <vt:lpstr>                   Муниципальное бюджетное дошкольное образовательное учреждение «Детский сад комбинированного вида №29» АГО  «СТАНЬ ЗАМЕТНЕЙ НА ДОРОГЕ»  </vt:lpstr>
      <vt:lpstr>УВАЖАЕМЫЕ РОДИТЕЛИ!  Давайте обезопасим самое дорогое, что есть у нас в жизни –  наше будущее, наших детей! </vt:lpstr>
      <vt:lpstr> Светоотражатели сделают вас заметней на дороге! </vt:lpstr>
      <vt:lpstr> Светоотражатели сделают вас заметней на дороге! </vt:lpstr>
      <vt:lpstr>Что такое фликер?</vt:lpstr>
      <vt:lpstr>Виды светоотражающих элементов</vt:lpstr>
      <vt:lpstr>Виды светоотражающих элементов</vt:lpstr>
      <vt:lpstr>Виды светоотражающих элементов</vt:lpstr>
      <vt:lpstr>Виды светоотражающих элементов</vt:lpstr>
      <vt:lpstr>Как правильно носить? </vt:lpstr>
      <vt:lpstr>Какие фликеры самые лучшие?</vt:lpstr>
      <vt:lpstr>Презентация PowerPoint</vt:lpstr>
      <vt:lpstr>Научите ребенка соблюдать Правила Дорожного Движения!</vt:lpstr>
      <vt:lpstr> </vt:lpstr>
      <vt:lpstr> </vt:lpstr>
      <vt:lpstr> </vt:lpstr>
      <vt:lpstr> </vt:lpstr>
      <vt:lpstr> </vt:lpstr>
      <vt:lpstr> 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СВЕТОВОВРАЩАТЕЛИ</dc:title>
  <dc:creator>user1</dc:creator>
  <cp:lastModifiedBy>Elena Khromova</cp:lastModifiedBy>
  <cp:revision>56</cp:revision>
  <dcterms:created xsi:type="dcterms:W3CDTF">2017-01-23T19:22:27Z</dcterms:created>
  <dcterms:modified xsi:type="dcterms:W3CDTF">2020-10-13T14:40:23Z</dcterms:modified>
</cp:coreProperties>
</file>